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3/19/2014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3/19/2014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3/19/2014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3/19/2014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3/19/2014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3/19/2014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3/19/2014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b="1" dirty="0" smtClean="0"/>
              <a:t>Habit #5</a:t>
            </a:r>
            <a:endParaRPr lang="en-US" sz="8800" b="1" dirty="0"/>
          </a:p>
        </p:txBody>
      </p:sp>
      <p:sp>
        <p:nvSpPr>
          <p:cNvPr id="3" name="Subtitle 2"/>
          <p:cNvSpPr>
            <a:spLocks noGrp="1"/>
          </p:cNvSpPr>
          <p:nvPr>
            <p:ph type="subTitle" idx="1"/>
          </p:nvPr>
        </p:nvSpPr>
        <p:spPr>
          <a:xfrm>
            <a:off x="1154955" y="4777380"/>
            <a:ext cx="8825658" cy="1365236"/>
          </a:xfrm>
        </p:spPr>
        <p:txBody>
          <a:bodyPr>
            <a:noAutofit/>
          </a:bodyPr>
          <a:lstStyle/>
          <a:p>
            <a:r>
              <a:rPr lang="en-US" sz="4400" b="1" dirty="0" smtClean="0"/>
              <a:t>Seek First to understand, then to be understood</a:t>
            </a:r>
            <a:endParaRPr lang="en-US" sz="4400" b="1" dirty="0"/>
          </a:p>
        </p:txBody>
      </p:sp>
    </p:spTree>
    <p:extLst>
      <p:ext uri="{BB962C8B-B14F-4D97-AF65-F5344CB8AC3E}">
        <p14:creationId xmlns:p14="http://schemas.microsoft.com/office/powerpoint/2010/main" val="273194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b="1" dirty="0" smtClean="0"/>
              <a:t>Synergy is Everywhere</a:t>
            </a:r>
            <a:endParaRPr lang="en-US" sz="4800" b="1" dirty="0"/>
          </a:p>
        </p:txBody>
      </p:sp>
      <p:sp>
        <p:nvSpPr>
          <p:cNvPr id="8" name="Content Placeholder 7"/>
          <p:cNvSpPr>
            <a:spLocks noGrp="1"/>
          </p:cNvSpPr>
          <p:nvPr>
            <p:ph sz="half" idx="1"/>
          </p:nvPr>
        </p:nvSpPr>
        <p:spPr/>
        <p:txBody>
          <a:bodyPr>
            <a:noAutofit/>
          </a:bodyPr>
          <a:lstStyle/>
          <a:p>
            <a:r>
              <a:rPr lang="en-US" sz="2800" dirty="0" smtClean="0"/>
              <a:t>The Sequoia Tree (which grow to heights of 300 feet or more) grow in clumps and share a vast array of intermingled roots. </a:t>
            </a:r>
          </a:p>
          <a:p>
            <a:pPr lvl="1"/>
            <a:r>
              <a:rPr lang="en-US" sz="2800" dirty="0" smtClean="0"/>
              <a:t>Without each other, they would blow over in a storm.</a:t>
            </a:r>
            <a:endParaRPr lang="en-US" sz="2800"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45810" y="1815643"/>
            <a:ext cx="3118578" cy="220628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112" y="2409714"/>
            <a:ext cx="2265698" cy="34047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8587" y="4021932"/>
            <a:ext cx="4048125" cy="2714625"/>
          </a:xfrm>
          <a:prstGeom prst="rect">
            <a:avLst/>
          </a:prstGeom>
        </p:spPr>
      </p:pic>
    </p:spTree>
    <p:extLst>
      <p:ext uri="{BB962C8B-B14F-4D97-AF65-F5344CB8AC3E}">
        <p14:creationId xmlns:p14="http://schemas.microsoft.com/office/powerpoint/2010/main" val="229111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Synergy is About Celebrating Diversity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7125" y="2377440"/>
            <a:ext cx="5583219" cy="4399877"/>
          </a:xfrm>
        </p:spPr>
      </p:pic>
      <p:sp>
        <p:nvSpPr>
          <p:cNvPr id="4" name="Content Placeholder 3"/>
          <p:cNvSpPr>
            <a:spLocks noGrp="1"/>
          </p:cNvSpPr>
          <p:nvPr>
            <p:ph sz="half" idx="2"/>
          </p:nvPr>
        </p:nvSpPr>
        <p:spPr/>
        <p:txBody>
          <a:bodyPr>
            <a:normAutofit/>
          </a:bodyPr>
          <a:lstStyle/>
          <a:p>
            <a:r>
              <a:rPr lang="en-US" sz="2800" dirty="0" smtClean="0"/>
              <a:t>This includes differences in culture, race, gender, physical features, dress, language, wealth, family ,religion, lifestyle, education, interests, skills, age, style, etc.</a:t>
            </a:r>
            <a:endParaRPr lang="en-US" sz="2800" dirty="0"/>
          </a:p>
        </p:txBody>
      </p:sp>
    </p:spTree>
    <p:extLst>
      <p:ext uri="{BB962C8B-B14F-4D97-AF65-F5344CB8AC3E}">
        <p14:creationId xmlns:p14="http://schemas.microsoft.com/office/powerpoint/2010/main" val="20421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70155"/>
            <a:ext cx="8761413" cy="1355463"/>
          </a:xfrm>
        </p:spPr>
        <p:txBody>
          <a:bodyPr/>
          <a:lstStyle/>
          <a:p>
            <a:pPr algn="ctr"/>
            <a:r>
              <a:rPr lang="en-US" sz="4000" b="1" dirty="0" smtClean="0"/>
              <a:t>Roadblocks to Celebrating </a:t>
            </a:r>
            <a:r>
              <a:rPr lang="en-US" sz="4000" b="1" dirty="0" smtClean="0"/>
              <a:t>Differences</a:t>
            </a:r>
            <a:endParaRPr lang="en-US" sz="4000" b="1" dirty="0"/>
          </a:p>
        </p:txBody>
      </p:sp>
      <p:sp>
        <p:nvSpPr>
          <p:cNvPr id="3" name="Content Placeholder 2"/>
          <p:cNvSpPr>
            <a:spLocks noGrp="1"/>
          </p:cNvSpPr>
          <p:nvPr>
            <p:ph sz="half" idx="1"/>
          </p:nvPr>
        </p:nvSpPr>
        <p:spPr>
          <a:xfrm>
            <a:off x="215153" y="2183803"/>
            <a:ext cx="5764959" cy="4432150"/>
          </a:xfrm>
        </p:spPr>
        <p:txBody>
          <a:bodyPr>
            <a:noAutofit/>
          </a:bodyPr>
          <a:lstStyle/>
          <a:p>
            <a:pPr>
              <a:buAutoNum type="arabicPeriod"/>
            </a:pPr>
            <a:r>
              <a:rPr lang="en-US" sz="2200" dirty="0" smtClean="0"/>
              <a:t>Ignorance: </a:t>
            </a:r>
            <a:r>
              <a:rPr lang="en-US" sz="2200" dirty="0" smtClean="0"/>
              <a:t>You are clueless.  You do not know what other people believe, how they feel, or what they have been through.</a:t>
            </a:r>
          </a:p>
          <a:p>
            <a:pPr>
              <a:buAutoNum type="arabicPeriod"/>
            </a:pPr>
            <a:r>
              <a:rPr lang="en-US" sz="2200" dirty="0" smtClean="0"/>
              <a:t>Cliques: When your group of friends becomes so exclusive that they begin to reject anyone who is not just like them</a:t>
            </a:r>
          </a:p>
          <a:p>
            <a:pPr>
              <a:buAutoNum type="arabicPeriod"/>
            </a:pPr>
            <a:r>
              <a:rPr lang="en-US" sz="2200" dirty="0" smtClean="0"/>
              <a:t>Prejudice:  Not something we are born with, rather something that we learn.   This is when we pre-judge someone based on their skin </a:t>
            </a:r>
            <a:r>
              <a:rPr lang="en-US" sz="2200" dirty="0" err="1" smtClean="0"/>
              <a:t>colour</a:t>
            </a:r>
            <a:r>
              <a:rPr lang="en-US" sz="2200" dirty="0" smtClean="0"/>
              <a:t>, religion, gender, language, etc.</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9669" y="2398955"/>
            <a:ext cx="5744350" cy="4216998"/>
          </a:xfrm>
        </p:spPr>
      </p:pic>
    </p:spTree>
    <p:extLst>
      <p:ext uri="{BB962C8B-B14F-4D97-AF65-F5344CB8AC3E}">
        <p14:creationId xmlns:p14="http://schemas.microsoft.com/office/powerpoint/2010/main" val="143771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8800" b="1" dirty="0" smtClean="0"/>
              <a:t>Habit #7</a:t>
            </a:r>
            <a:endParaRPr lang="en-US" sz="8800" b="1" dirty="0"/>
          </a:p>
        </p:txBody>
      </p:sp>
      <p:sp>
        <p:nvSpPr>
          <p:cNvPr id="6" name="Subtitle 5"/>
          <p:cNvSpPr>
            <a:spLocks noGrp="1"/>
          </p:cNvSpPr>
          <p:nvPr>
            <p:ph type="subTitle" idx="1"/>
          </p:nvPr>
        </p:nvSpPr>
        <p:spPr/>
        <p:txBody>
          <a:bodyPr>
            <a:normAutofit/>
          </a:bodyPr>
          <a:lstStyle/>
          <a:p>
            <a:r>
              <a:rPr lang="en-US" sz="4400" b="1" dirty="0" smtClean="0"/>
              <a:t>Sharpen the saw</a:t>
            </a:r>
            <a:endParaRPr lang="en-US" sz="4400" b="1" dirty="0"/>
          </a:p>
        </p:txBody>
      </p:sp>
    </p:spTree>
    <p:extLst>
      <p:ext uri="{BB962C8B-B14F-4D97-AF65-F5344CB8AC3E}">
        <p14:creationId xmlns:p14="http://schemas.microsoft.com/office/powerpoint/2010/main" val="349045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t>Habit #7</a:t>
            </a:r>
            <a:endParaRPr lang="en-US" sz="6000" b="1" dirty="0"/>
          </a:p>
        </p:txBody>
      </p:sp>
      <p:sp>
        <p:nvSpPr>
          <p:cNvPr id="3" name="Content Placeholder 2"/>
          <p:cNvSpPr>
            <a:spLocks noGrp="1"/>
          </p:cNvSpPr>
          <p:nvPr>
            <p:ph idx="1"/>
          </p:nvPr>
        </p:nvSpPr>
        <p:spPr>
          <a:xfrm>
            <a:off x="451821" y="2323651"/>
            <a:ext cx="6497619" cy="4077149"/>
          </a:xfrm>
        </p:spPr>
        <p:txBody>
          <a:bodyPr>
            <a:normAutofit/>
          </a:bodyPr>
          <a:lstStyle/>
          <a:p>
            <a:r>
              <a:rPr lang="en-US" sz="2800" dirty="0" smtClean="0"/>
              <a:t>Habit # 7 is all about keeping your personal self sharp so that you can better deal with life.</a:t>
            </a:r>
          </a:p>
          <a:p>
            <a:r>
              <a:rPr lang="en-US" sz="2800" dirty="0" smtClean="0"/>
              <a:t>It means regularly renewing and strengthening the four key dimensions of your life, your body, your brain, your heart, and your soul</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012" y="2194559"/>
            <a:ext cx="3632169" cy="27127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256" y="3415217"/>
            <a:ext cx="3119717" cy="1657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4919" y="4712906"/>
            <a:ext cx="3100262" cy="2046173"/>
          </a:xfrm>
          <a:prstGeom prst="rect">
            <a:avLst/>
          </a:prstGeom>
        </p:spPr>
      </p:pic>
    </p:spTree>
    <p:extLst>
      <p:ext uri="{BB962C8B-B14F-4D97-AF65-F5344CB8AC3E}">
        <p14:creationId xmlns:p14="http://schemas.microsoft.com/office/powerpoint/2010/main" val="702689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Body</a:t>
            </a:r>
            <a:endParaRPr lang="en-US" sz="5400" b="1" dirty="0"/>
          </a:p>
        </p:txBody>
      </p:sp>
      <p:sp>
        <p:nvSpPr>
          <p:cNvPr id="3" name="Content Placeholder 2"/>
          <p:cNvSpPr>
            <a:spLocks noGrp="1"/>
          </p:cNvSpPr>
          <p:nvPr>
            <p:ph idx="1"/>
          </p:nvPr>
        </p:nvSpPr>
        <p:spPr/>
        <p:txBody>
          <a:bodyPr/>
          <a:lstStyle/>
          <a:p>
            <a:r>
              <a:rPr lang="en-US" sz="2800" dirty="0" smtClean="0"/>
              <a:t>The Physical Dimension</a:t>
            </a:r>
          </a:p>
          <a:p>
            <a:pPr lvl="1"/>
            <a:r>
              <a:rPr lang="en-US" sz="2800" dirty="0" smtClean="0"/>
              <a:t>Exercise</a:t>
            </a:r>
          </a:p>
          <a:p>
            <a:pPr lvl="1"/>
            <a:r>
              <a:rPr lang="en-US" sz="2800" dirty="0" smtClean="0"/>
              <a:t>Eat healthy</a:t>
            </a:r>
          </a:p>
          <a:p>
            <a:pPr lvl="1"/>
            <a:r>
              <a:rPr lang="en-US" sz="2800" dirty="0" smtClean="0"/>
              <a:t>Sleep well</a:t>
            </a:r>
          </a:p>
          <a:p>
            <a:pPr lvl="1"/>
            <a:r>
              <a:rPr lang="en-US" sz="2800" dirty="0" smtClean="0"/>
              <a:t>Relax</a:t>
            </a:r>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264" y="2366831"/>
            <a:ext cx="4300205" cy="28453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178" y="4120179"/>
            <a:ext cx="3868687" cy="3088280"/>
          </a:xfrm>
          <a:prstGeom prst="rect">
            <a:avLst/>
          </a:prstGeom>
        </p:spPr>
      </p:pic>
    </p:spTree>
    <p:extLst>
      <p:ext uri="{BB962C8B-B14F-4D97-AF65-F5344CB8AC3E}">
        <p14:creationId xmlns:p14="http://schemas.microsoft.com/office/powerpoint/2010/main" val="223144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Brain</a:t>
            </a:r>
            <a:endParaRPr lang="en-US" sz="5400" b="1" dirty="0"/>
          </a:p>
        </p:txBody>
      </p:sp>
      <p:sp>
        <p:nvSpPr>
          <p:cNvPr id="3" name="Content Placeholder 2"/>
          <p:cNvSpPr>
            <a:spLocks noGrp="1"/>
          </p:cNvSpPr>
          <p:nvPr>
            <p:ph idx="1"/>
          </p:nvPr>
        </p:nvSpPr>
        <p:spPr/>
        <p:txBody>
          <a:bodyPr>
            <a:normAutofit/>
          </a:bodyPr>
          <a:lstStyle/>
          <a:p>
            <a:r>
              <a:rPr lang="en-US" sz="2800" dirty="0" smtClean="0"/>
              <a:t>The Mental Dimension</a:t>
            </a:r>
          </a:p>
          <a:p>
            <a:pPr lvl="1"/>
            <a:r>
              <a:rPr lang="en-US" sz="2800" dirty="0" smtClean="0"/>
              <a:t>Read</a:t>
            </a:r>
          </a:p>
          <a:p>
            <a:pPr lvl="1"/>
            <a:r>
              <a:rPr lang="en-US" sz="2800" dirty="0" smtClean="0"/>
              <a:t>Educate</a:t>
            </a:r>
          </a:p>
          <a:p>
            <a:pPr lvl="1"/>
            <a:r>
              <a:rPr lang="en-US" sz="2800" dirty="0" smtClean="0"/>
              <a:t>Write</a:t>
            </a:r>
          </a:p>
          <a:p>
            <a:pPr lvl="1"/>
            <a:r>
              <a:rPr lang="en-US" sz="2800" dirty="0" smtClean="0"/>
              <a:t>Learn new skills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447" y="2603500"/>
            <a:ext cx="5143500" cy="3581400"/>
          </a:xfrm>
          <a:prstGeom prst="rect">
            <a:avLst/>
          </a:prstGeom>
        </p:spPr>
      </p:pic>
    </p:spTree>
    <p:extLst>
      <p:ext uri="{BB962C8B-B14F-4D97-AF65-F5344CB8AC3E}">
        <p14:creationId xmlns:p14="http://schemas.microsoft.com/office/powerpoint/2010/main" val="262528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Heart</a:t>
            </a:r>
            <a:endParaRPr lang="en-US" sz="5400" b="1" dirty="0"/>
          </a:p>
        </p:txBody>
      </p:sp>
      <p:sp>
        <p:nvSpPr>
          <p:cNvPr id="3" name="Content Placeholder 2"/>
          <p:cNvSpPr>
            <a:spLocks noGrp="1"/>
          </p:cNvSpPr>
          <p:nvPr>
            <p:ph idx="1"/>
          </p:nvPr>
        </p:nvSpPr>
        <p:spPr/>
        <p:txBody>
          <a:bodyPr>
            <a:normAutofit/>
          </a:bodyPr>
          <a:lstStyle/>
          <a:p>
            <a:r>
              <a:rPr lang="en-US" sz="2800" dirty="0" smtClean="0"/>
              <a:t>The Emotional Dimension:</a:t>
            </a:r>
          </a:p>
          <a:p>
            <a:pPr lvl="1"/>
            <a:r>
              <a:rPr lang="en-US" sz="2800" dirty="0" smtClean="0"/>
              <a:t>Build relationships</a:t>
            </a:r>
          </a:p>
          <a:p>
            <a:pPr lvl="1"/>
            <a:r>
              <a:rPr lang="en-US" sz="2800" dirty="0" smtClean="0"/>
              <a:t>Give service</a:t>
            </a:r>
          </a:p>
          <a:p>
            <a:pPr lvl="1"/>
            <a:r>
              <a:rPr lang="en-US" sz="2800" dirty="0" smtClean="0"/>
              <a:t>Laugh</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610" y="2404691"/>
            <a:ext cx="4382859" cy="4329595"/>
          </a:xfrm>
          <a:prstGeom prst="rect">
            <a:avLst/>
          </a:prstGeom>
        </p:spPr>
      </p:pic>
    </p:spTree>
    <p:extLst>
      <p:ext uri="{BB962C8B-B14F-4D97-AF65-F5344CB8AC3E}">
        <p14:creationId xmlns:p14="http://schemas.microsoft.com/office/powerpoint/2010/main" val="301223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Soul </a:t>
            </a:r>
            <a:endParaRPr lang="en-US" sz="5400" b="1" dirty="0"/>
          </a:p>
        </p:txBody>
      </p:sp>
      <p:sp>
        <p:nvSpPr>
          <p:cNvPr id="3" name="Content Placeholder 2"/>
          <p:cNvSpPr>
            <a:spLocks noGrp="1"/>
          </p:cNvSpPr>
          <p:nvPr>
            <p:ph idx="1"/>
          </p:nvPr>
        </p:nvSpPr>
        <p:spPr/>
        <p:txBody>
          <a:bodyPr>
            <a:normAutofit/>
          </a:bodyPr>
          <a:lstStyle/>
          <a:p>
            <a:r>
              <a:rPr lang="en-US" sz="2800" dirty="0" smtClean="0"/>
              <a:t>The Spiritual Dimension</a:t>
            </a:r>
          </a:p>
          <a:p>
            <a:pPr lvl="1"/>
            <a:r>
              <a:rPr lang="en-US" sz="2800" dirty="0" smtClean="0"/>
              <a:t>Meditate</a:t>
            </a:r>
          </a:p>
          <a:p>
            <a:pPr lvl="1"/>
            <a:r>
              <a:rPr lang="en-US" sz="2800" dirty="0" smtClean="0"/>
              <a:t>Keep a journal</a:t>
            </a:r>
          </a:p>
          <a:p>
            <a:pPr lvl="1"/>
            <a:r>
              <a:rPr lang="en-US" sz="2800" dirty="0" smtClean="0"/>
              <a:t>Pray</a:t>
            </a:r>
          </a:p>
          <a:p>
            <a:pPr lvl="1"/>
            <a:r>
              <a:rPr lang="en-US" sz="2800" dirty="0" smtClean="0"/>
              <a:t>Take in quality media</a:t>
            </a:r>
            <a:endParaRPr lang="en-US" sz="2800" dirty="0"/>
          </a:p>
        </p:txBody>
      </p:sp>
    </p:spTree>
    <p:extLst>
      <p:ext uri="{BB962C8B-B14F-4D97-AF65-F5344CB8AC3E}">
        <p14:creationId xmlns:p14="http://schemas.microsoft.com/office/powerpoint/2010/main" val="96802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Why is balance so important?</a:t>
            </a:r>
            <a:endParaRPr lang="en-US" sz="4000" b="1" dirty="0"/>
          </a:p>
        </p:txBody>
      </p:sp>
      <p:sp>
        <p:nvSpPr>
          <p:cNvPr id="3" name="Content Placeholder 2"/>
          <p:cNvSpPr>
            <a:spLocks noGrp="1"/>
          </p:cNvSpPr>
          <p:nvPr>
            <p:ph idx="1"/>
          </p:nvPr>
        </p:nvSpPr>
        <p:spPr/>
        <p:txBody>
          <a:bodyPr>
            <a:normAutofit/>
          </a:bodyPr>
          <a:lstStyle/>
          <a:p>
            <a:r>
              <a:rPr lang="en-US" sz="2400" dirty="0" smtClean="0"/>
              <a:t>It is because how you do in one dimension of life will affect the other three.  </a:t>
            </a:r>
          </a:p>
          <a:p>
            <a:pPr lvl="1"/>
            <a:r>
              <a:rPr lang="en-US" sz="2400" dirty="0" smtClean="0"/>
              <a:t>For example, it is hard to be friendly (heart) when you are exhausted (body). </a:t>
            </a:r>
          </a:p>
          <a:p>
            <a:pPr lvl="1"/>
            <a:r>
              <a:rPr lang="en-US" sz="2400" dirty="0" smtClean="0"/>
              <a:t>Also, when you are feeling motivated and in tune with yourself (soul), it is easier to focus on your studies (mind) and then be more friendly (heart)</a:t>
            </a:r>
            <a:endParaRPr lang="en-US" sz="2400" dirty="0"/>
          </a:p>
        </p:txBody>
      </p:sp>
    </p:spTree>
    <p:extLst>
      <p:ext uri="{BB962C8B-B14F-4D97-AF65-F5344CB8AC3E}">
        <p14:creationId xmlns:p14="http://schemas.microsoft.com/office/powerpoint/2010/main" val="139767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37883"/>
            <a:ext cx="8761413" cy="1613646"/>
          </a:xfrm>
        </p:spPr>
        <p:txBody>
          <a:bodyPr/>
          <a:lstStyle/>
          <a:p>
            <a:r>
              <a:rPr lang="en-US" dirty="0" smtClean="0"/>
              <a:t>“Before I can walk in another’s shoes, I must first remove my own.” (Unknown)</a:t>
            </a:r>
            <a:endParaRPr lang="en-US" dirty="0"/>
          </a:p>
        </p:txBody>
      </p:sp>
      <p:sp>
        <p:nvSpPr>
          <p:cNvPr id="3" name="Content Placeholder 2"/>
          <p:cNvSpPr>
            <a:spLocks noGrp="1"/>
          </p:cNvSpPr>
          <p:nvPr>
            <p:ph idx="1"/>
          </p:nvPr>
        </p:nvSpPr>
        <p:spPr>
          <a:xfrm>
            <a:off x="537882" y="2334409"/>
            <a:ext cx="8896574" cy="4270786"/>
          </a:xfrm>
        </p:spPr>
        <p:txBody>
          <a:bodyPr>
            <a:noAutofit/>
          </a:bodyPr>
          <a:lstStyle/>
          <a:p>
            <a:r>
              <a:rPr lang="en-US" sz="2200" dirty="0" smtClean="0"/>
              <a:t>It is our tendency to want to solve everyone’s problems before we even understand what the problem is.  We simply do not listen.</a:t>
            </a:r>
          </a:p>
          <a:p>
            <a:r>
              <a:rPr lang="en-US" sz="2200" dirty="0" smtClean="0"/>
              <a:t>Someone who seeks first to understand, then to be understood, listens first and talks second.  This habit includes seeing things form another’s point of view before sharing your own.</a:t>
            </a:r>
          </a:p>
          <a:p>
            <a:r>
              <a:rPr lang="en-US" sz="2200" dirty="0" smtClean="0"/>
              <a:t>This habit is the key to communication because the deepest need of the human heart is to be understood.  People will not expose their inner selves unless they fell genuine live and understanding.  Once they fell it, they may tell you even more than you want to hear.</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456" y="2807745"/>
            <a:ext cx="2545955" cy="3012141"/>
          </a:xfrm>
          <a:prstGeom prst="rect">
            <a:avLst/>
          </a:prstGeom>
        </p:spPr>
      </p:pic>
    </p:spTree>
    <p:extLst>
      <p:ext uri="{BB962C8B-B14F-4D97-AF65-F5344CB8AC3E}">
        <p14:creationId xmlns:p14="http://schemas.microsoft.com/office/powerpoint/2010/main" val="426248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428" y="559398"/>
            <a:ext cx="9778701" cy="1344706"/>
          </a:xfrm>
        </p:spPr>
        <p:txBody>
          <a:bodyPr/>
          <a:lstStyle/>
          <a:p>
            <a:r>
              <a:rPr lang="en-US" sz="2500" b="1" dirty="0" smtClean="0"/>
              <a:t>When people talk we seldom listen because we are usually too busy preparing a response, judging, or filtering their words through our own paradigms.  </a:t>
            </a:r>
            <a:endParaRPr lang="en-US" sz="2500" b="1" dirty="0"/>
          </a:p>
        </p:txBody>
      </p:sp>
      <p:sp>
        <p:nvSpPr>
          <p:cNvPr id="3" name="Content Placeholder 2"/>
          <p:cNvSpPr>
            <a:spLocks noGrp="1"/>
          </p:cNvSpPr>
          <p:nvPr>
            <p:ph idx="1"/>
          </p:nvPr>
        </p:nvSpPr>
        <p:spPr>
          <a:xfrm>
            <a:off x="355003" y="2334409"/>
            <a:ext cx="7336716" cy="4324575"/>
          </a:xfrm>
        </p:spPr>
        <p:txBody>
          <a:bodyPr>
            <a:normAutofit/>
          </a:bodyPr>
          <a:lstStyle/>
          <a:p>
            <a:r>
              <a:rPr lang="en-US" sz="2400" dirty="0" smtClean="0"/>
              <a:t>It is typical of people to use one the these </a:t>
            </a:r>
            <a:r>
              <a:rPr lang="en-US" sz="2400" b="1" i="1" dirty="0" smtClean="0"/>
              <a:t>Five Poor Listening Styles</a:t>
            </a:r>
            <a:r>
              <a:rPr lang="en-US" sz="2400" dirty="0" smtClean="0"/>
              <a:t>:</a:t>
            </a:r>
          </a:p>
          <a:p>
            <a:pPr>
              <a:buAutoNum type="arabicPeriod"/>
            </a:pPr>
            <a:r>
              <a:rPr lang="en-US" sz="2400" dirty="0" smtClean="0"/>
              <a:t>Spacing Out: When someone is talking we ignore them because we are caught up in our own thoughts</a:t>
            </a:r>
          </a:p>
          <a:p>
            <a:pPr>
              <a:buAutoNum type="arabicPeriod"/>
            </a:pPr>
            <a:r>
              <a:rPr lang="en-US" sz="2400" dirty="0" smtClean="0"/>
              <a:t>Pretend Listening:  this is more common.  We pretend we are listening by making comments like, “yeah”, “cool”, and “uh-huh”.</a:t>
            </a:r>
          </a:p>
          <a:p>
            <a:pPr>
              <a:buAutoNum type="arabicPeriod"/>
            </a:pPr>
            <a:r>
              <a:rPr lang="en-US" sz="2400" dirty="0" smtClean="0"/>
              <a:t>Selective Listening:  We pay attention to only part of the conversation that interests us.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18" y="4002180"/>
            <a:ext cx="3048000" cy="304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675" y="2276138"/>
            <a:ext cx="2591473" cy="259147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18" y="2429772"/>
            <a:ext cx="2476500" cy="1847850"/>
          </a:xfrm>
          <a:prstGeom prst="rect">
            <a:avLst/>
          </a:prstGeom>
        </p:spPr>
      </p:pic>
    </p:spTree>
    <p:extLst>
      <p:ext uri="{BB962C8B-B14F-4D97-AF65-F5344CB8AC3E}">
        <p14:creationId xmlns:p14="http://schemas.microsoft.com/office/powerpoint/2010/main" val="349435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5460" y="2302135"/>
            <a:ext cx="5884432" cy="4442909"/>
          </a:xfrm>
        </p:spPr>
        <p:txBody>
          <a:bodyPr>
            <a:normAutofit lnSpcReduction="10000"/>
          </a:bodyPr>
          <a:lstStyle/>
          <a:p>
            <a:pPr>
              <a:buFont typeface="+mj-lt"/>
              <a:buAutoNum type="arabicPeriod" startAt="4"/>
            </a:pPr>
            <a:r>
              <a:rPr lang="en-US" sz="2400" dirty="0"/>
              <a:t>Word Listening: Occurs when we actually pay attention to what the person is saying, but we listen only to words, not the body language, the feeling, or the true meaning behind the words.</a:t>
            </a:r>
          </a:p>
          <a:p>
            <a:pPr>
              <a:buAutoNum type="arabicPeriod" startAt="4"/>
            </a:pPr>
            <a:r>
              <a:rPr lang="en-US" sz="2400" dirty="0"/>
              <a:t>Self-centered Listening:  We see everything from our own point of view.  For example, “You think your day was bad, you should hear what happened to me.”  The result is that the person immediately closes up.</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643" y="2302135"/>
            <a:ext cx="3403839" cy="3931920"/>
          </a:xfrm>
          <a:prstGeom prst="rect">
            <a:avLst/>
          </a:prstGeom>
        </p:spPr>
      </p:pic>
    </p:spTree>
    <p:extLst>
      <p:ext uri="{BB962C8B-B14F-4D97-AF65-F5344CB8AC3E}">
        <p14:creationId xmlns:p14="http://schemas.microsoft.com/office/powerpoint/2010/main" val="42918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75" y="537882"/>
            <a:ext cx="9628094" cy="1290918"/>
          </a:xfrm>
        </p:spPr>
        <p:txBody>
          <a:bodyPr/>
          <a:lstStyle/>
          <a:p>
            <a:r>
              <a:rPr lang="en-US" sz="3200" b="1" dirty="0" smtClean="0"/>
              <a:t>Now that you have learned how to understand the other, you can seek to be understood.</a:t>
            </a:r>
            <a:endParaRPr lang="en-US" sz="3200" b="1" dirty="0"/>
          </a:p>
        </p:txBody>
      </p:sp>
      <p:sp>
        <p:nvSpPr>
          <p:cNvPr id="3" name="Content Placeholder 2"/>
          <p:cNvSpPr>
            <a:spLocks noGrp="1"/>
          </p:cNvSpPr>
          <p:nvPr>
            <p:ph idx="1"/>
          </p:nvPr>
        </p:nvSpPr>
        <p:spPr>
          <a:xfrm>
            <a:off x="666976" y="2603499"/>
            <a:ext cx="9313638" cy="3958665"/>
          </a:xfrm>
        </p:spPr>
        <p:txBody>
          <a:bodyPr>
            <a:noAutofit/>
          </a:bodyPr>
          <a:lstStyle/>
          <a:p>
            <a:r>
              <a:rPr lang="en-US" sz="3200" dirty="0" smtClean="0"/>
              <a:t>When you give feedback to someone and/or express yourself, consider the following:</a:t>
            </a:r>
          </a:p>
          <a:p>
            <a:pPr>
              <a:buAutoNum type="arabicPeriod"/>
            </a:pPr>
            <a:r>
              <a:rPr lang="en-US" sz="3200" dirty="0" smtClean="0"/>
              <a:t>Is me feedback going to help this person or am I doing it just to suit myself?</a:t>
            </a:r>
          </a:p>
          <a:p>
            <a:pPr>
              <a:buAutoNum type="arabicPeriod"/>
            </a:pPr>
            <a:r>
              <a:rPr lang="en-US" sz="3200" dirty="0" smtClean="0"/>
              <a:t>Send “I” messages instead of “you” messages.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4104" y="2382556"/>
            <a:ext cx="2085975" cy="2200275"/>
          </a:xfrm>
          <a:prstGeom prst="rect">
            <a:avLst/>
          </a:prstGeom>
        </p:spPr>
      </p:pic>
    </p:spTree>
    <p:extLst>
      <p:ext uri="{BB962C8B-B14F-4D97-AF65-F5344CB8AC3E}">
        <p14:creationId xmlns:p14="http://schemas.microsoft.com/office/powerpoint/2010/main" val="277334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Habit #5 Reflection Questions</a:t>
            </a:r>
            <a:endParaRPr lang="en-US" sz="4000" b="1" dirty="0"/>
          </a:p>
        </p:txBody>
      </p:sp>
      <p:sp>
        <p:nvSpPr>
          <p:cNvPr id="3" name="Content Placeholder 2"/>
          <p:cNvSpPr>
            <a:spLocks noGrp="1"/>
          </p:cNvSpPr>
          <p:nvPr>
            <p:ph idx="1"/>
          </p:nvPr>
        </p:nvSpPr>
        <p:spPr>
          <a:xfrm>
            <a:off x="451822" y="2398955"/>
            <a:ext cx="9528792" cy="4184725"/>
          </a:xfrm>
        </p:spPr>
        <p:txBody>
          <a:bodyPr>
            <a:noAutofit/>
          </a:bodyPr>
          <a:lstStyle/>
          <a:p>
            <a:pPr>
              <a:buAutoNum type="arabicPeriod"/>
            </a:pPr>
            <a:r>
              <a:rPr lang="en-US" sz="2500" dirty="0" smtClean="0"/>
              <a:t>What is your relationship like with your parents?</a:t>
            </a:r>
          </a:p>
          <a:p>
            <a:pPr>
              <a:buAutoNum type="arabicPeriod"/>
            </a:pPr>
            <a:r>
              <a:rPr lang="en-US" sz="2500" dirty="0" smtClean="0"/>
              <a:t>Do you think you parent(s)/guardian(s) understand you? Explain.</a:t>
            </a:r>
          </a:p>
          <a:p>
            <a:pPr>
              <a:buAutoNum type="arabicPeriod"/>
            </a:pPr>
            <a:r>
              <a:rPr lang="en-US" sz="2500" dirty="0" smtClean="0"/>
              <a:t>Do you think you understand your parents (s)/guardians? Explain.</a:t>
            </a:r>
          </a:p>
          <a:p>
            <a:pPr>
              <a:buAutoNum type="arabicPeriod"/>
            </a:pPr>
            <a:r>
              <a:rPr lang="en-US" sz="2500" dirty="0" smtClean="0"/>
              <a:t>What are the benefits of taking time to understand and listen to your parents(s)/guardian(s)?</a:t>
            </a:r>
          </a:p>
          <a:p>
            <a:pPr>
              <a:buAutoNum type="arabicPeriod"/>
            </a:pPr>
            <a:r>
              <a:rPr lang="en-US" sz="2500" dirty="0" smtClean="0"/>
              <a:t>How can you better understand your parent(s)/guardian(s)?</a:t>
            </a:r>
            <a:endParaRPr lang="en-US" sz="2500" dirty="0"/>
          </a:p>
        </p:txBody>
      </p:sp>
    </p:spTree>
    <p:extLst>
      <p:ext uri="{BB962C8B-B14F-4D97-AF65-F5344CB8AC3E}">
        <p14:creationId xmlns:p14="http://schemas.microsoft.com/office/powerpoint/2010/main" val="74706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8800" b="1" dirty="0" smtClean="0"/>
              <a:t>Habit #6</a:t>
            </a:r>
            <a:endParaRPr lang="en-US" sz="8800" b="1" dirty="0"/>
          </a:p>
        </p:txBody>
      </p:sp>
      <p:sp>
        <p:nvSpPr>
          <p:cNvPr id="5" name="Subtitle 4"/>
          <p:cNvSpPr>
            <a:spLocks noGrp="1"/>
          </p:cNvSpPr>
          <p:nvPr>
            <p:ph type="subTitle" idx="1"/>
          </p:nvPr>
        </p:nvSpPr>
        <p:spPr/>
        <p:txBody>
          <a:bodyPr/>
          <a:lstStyle/>
          <a:p>
            <a:r>
              <a:rPr lang="en-US" sz="4400" b="1" dirty="0"/>
              <a:t>Synergize</a:t>
            </a:r>
          </a:p>
          <a:p>
            <a:endParaRPr lang="en-US" dirty="0"/>
          </a:p>
        </p:txBody>
      </p:sp>
    </p:spTree>
    <p:extLst>
      <p:ext uri="{BB962C8B-B14F-4D97-AF65-F5344CB8AC3E}">
        <p14:creationId xmlns:p14="http://schemas.microsoft.com/office/powerpoint/2010/main" val="104241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62" y="570155"/>
            <a:ext cx="9195605" cy="1269403"/>
          </a:xfrm>
        </p:spPr>
        <p:txBody>
          <a:bodyPr/>
          <a:lstStyle/>
          <a:p>
            <a:r>
              <a:rPr lang="en-US" b="1" dirty="0" smtClean="0"/>
              <a:t>“Alone we can do so little; together we can do so much.” Helen Keller</a:t>
            </a:r>
            <a:endParaRPr lang="en-US" b="1" dirty="0"/>
          </a:p>
        </p:txBody>
      </p:sp>
      <p:sp>
        <p:nvSpPr>
          <p:cNvPr id="3" name="Content Placeholder 2"/>
          <p:cNvSpPr>
            <a:spLocks noGrp="1"/>
          </p:cNvSpPr>
          <p:nvPr>
            <p:ph idx="1"/>
          </p:nvPr>
        </p:nvSpPr>
        <p:spPr>
          <a:xfrm>
            <a:off x="412677" y="2592742"/>
            <a:ext cx="8010562" cy="3416300"/>
          </a:xfrm>
        </p:spPr>
        <p:txBody>
          <a:bodyPr>
            <a:normAutofit/>
          </a:bodyPr>
          <a:lstStyle/>
          <a:p>
            <a:r>
              <a:rPr lang="en-US" sz="2400" b="1" dirty="0" smtClean="0"/>
              <a:t>What does “synergize” mean? Synergy is achieved when two or more people work together to create a better solution that either could alone.  It is not your way or my way but a better way, a higher way.</a:t>
            </a:r>
          </a:p>
          <a:p>
            <a:r>
              <a:rPr lang="en-US" sz="2400" b="1" dirty="0" smtClean="0"/>
              <a:t>Synergy is creative co-operation, with an emphasis on the word creative.  The whole is greater than the sum of the parts.</a:t>
            </a: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031" y="3748322"/>
            <a:ext cx="3777524" cy="3013904"/>
          </a:xfrm>
          <a:prstGeom prst="rect">
            <a:avLst/>
          </a:prstGeom>
        </p:spPr>
      </p:pic>
    </p:spTree>
    <p:extLst>
      <p:ext uri="{BB962C8B-B14F-4D97-AF65-F5344CB8AC3E}">
        <p14:creationId xmlns:p14="http://schemas.microsoft.com/office/powerpoint/2010/main" val="362524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6000" b="1" dirty="0" smtClean="0"/>
              <a:t>Synergy</a:t>
            </a:r>
            <a:endParaRPr lang="en-US" sz="6000" b="1" dirty="0"/>
          </a:p>
        </p:txBody>
      </p:sp>
      <p:sp>
        <p:nvSpPr>
          <p:cNvPr id="5" name="Text Placeholder 4"/>
          <p:cNvSpPr>
            <a:spLocks noGrp="1"/>
          </p:cNvSpPr>
          <p:nvPr>
            <p:ph type="body" idx="1"/>
          </p:nvPr>
        </p:nvSpPr>
        <p:spPr/>
        <p:txBody>
          <a:bodyPr/>
          <a:lstStyle/>
          <a:p>
            <a:r>
              <a:rPr lang="en-US" sz="4000" dirty="0" smtClean="0"/>
              <a:t>Synergy is:</a:t>
            </a:r>
            <a:endParaRPr lang="en-US" sz="4000" dirty="0"/>
          </a:p>
        </p:txBody>
      </p:sp>
      <p:sp>
        <p:nvSpPr>
          <p:cNvPr id="6" name="Content Placeholder 5"/>
          <p:cNvSpPr>
            <a:spLocks noGrp="1"/>
          </p:cNvSpPr>
          <p:nvPr>
            <p:ph sz="half" idx="2"/>
          </p:nvPr>
        </p:nvSpPr>
        <p:spPr/>
        <p:txBody>
          <a:bodyPr>
            <a:normAutofit/>
          </a:bodyPr>
          <a:lstStyle/>
          <a:p>
            <a:r>
              <a:rPr lang="en-US" sz="2800" dirty="0" smtClean="0"/>
              <a:t>Celebrating difference</a:t>
            </a:r>
          </a:p>
          <a:p>
            <a:r>
              <a:rPr lang="en-US" sz="2800" dirty="0" smtClean="0"/>
              <a:t>Teamwork</a:t>
            </a:r>
          </a:p>
          <a:p>
            <a:r>
              <a:rPr lang="en-US" sz="2800" dirty="0" smtClean="0"/>
              <a:t>Open-mindedness</a:t>
            </a:r>
          </a:p>
          <a:p>
            <a:r>
              <a:rPr lang="en-US" sz="2800" dirty="0" smtClean="0"/>
              <a:t>Finding new and better ways</a:t>
            </a:r>
            <a:endParaRPr lang="en-US" sz="2800" dirty="0"/>
          </a:p>
        </p:txBody>
      </p:sp>
      <p:sp>
        <p:nvSpPr>
          <p:cNvPr id="7" name="Text Placeholder 6"/>
          <p:cNvSpPr>
            <a:spLocks noGrp="1"/>
          </p:cNvSpPr>
          <p:nvPr>
            <p:ph type="body" sz="quarter" idx="3"/>
          </p:nvPr>
        </p:nvSpPr>
        <p:spPr/>
        <p:txBody>
          <a:bodyPr/>
          <a:lstStyle/>
          <a:p>
            <a:r>
              <a:rPr lang="en-US" sz="4000" dirty="0" smtClean="0"/>
              <a:t>Synergy is Not:</a:t>
            </a:r>
            <a:endParaRPr lang="en-US" sz="4000" dirty="0"/>
          </a:p>
        </p:txBody>
      </p:sp>
      <p:sp>
        <p:nvSpPr>
          <p:cNvPr id="8" name="Content Placeholder 7"/>
          <p:cNvSpPr>
            <a:spLocks noGrp="1"/>
          </p:cNvSpPr>
          <p:nvPr>
            <p:ph sz="quarter" idx="4"/>
          </p:nvPr>
        </p:nvSpPr>
        <p:spPr/>
        <p:txBody>
          <a:bodyPr>
            <a:normAutofit/>
          </a:bodyPr>
          <a:lstStyle/>
          <a:p>
            <a:r>
              <a:rPr lang="en-US" sz="2800" dirty="0" smtClean="0"/>
              <a:t>Tolerating differences</a:t>
            </a:r>
          </a:p>
          <a:p>
            <a:r>
              <a:rPr lang="en-US" sz="2800" dirty="0" smtClean="0"/>
              <a:t>Working independently</a:t>
            </a:r>
          </a:p>
          <a:p>
            <a:r>
              <a:rPr lang="en-US" sz="2800" dirty="0" smtClean="0"/>
              <a:t>Thinking your always right</a:t>
            </a:r>
          </a:p>
          <a:p>
            <a:r>
              <a:rPr lang="en-US" sz="2800" dirty="0" smtClean="0"/>
              <a:t>compromise</a:t>
            </a:r>
            <a:endParaRPr lang="en-US" sz="2800" dirty="0"/>
          </a:p>
        </p:txBody>
      </p:sp>
    </p:spTree>
    <p:extLst>
      <p:ext uri="{BB962C8B-B14F-4D97-AF65-F5344CB8AC3E}">
        <p14:creationId xmlns:p14="http://schemas.microsoft.com/office/powerpoint/2010/main" val="129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96</TotalTime>
  <Words>916</Words>
  <Application>Microsoft Office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 Boardroom</vt:lpstr>
      <vt:lpstr>Habit #5</vt:lpstr>
      <vt:lpstr>“Before I can walk in another’s shoes, I must first remove my own.” (Unknown)</vt:lpstr>
      <vt:lpstr>When people talk we seldom listen because we are usually too busy preparing a response, judging, or filtering their words through our own paradigms.  </vt:lpstr>
      <vt:lpstr>PowerPoint Presentation</vt:lpstr>
      <vt:lpstr>Now that you have learned how to understand the other, you can seek to be understood.</vt:lpstr>
      <vt:lpstr>Habit #5 Reflection Questions</vt:lpstr>
      <vt:lpstr>Habit #6</vt:lpstr>
      <vt:lpstr>“Alone we can do so little; together we can do so much.” Helen Keller</vt:lpstr>
      <vt:lpstr>Synergy</vt:lpstr>
      <vt:lpstr>Synergy is Everywhere</vt:lpstr>
      <vt:lpstr>Synergy is About Celebrating Diversity</vt:lpstr>
      <vt:lpstr>Roadblocks to Celebrating Differences</vt:lpstr>
      <vt:lpstr>Habit #7</vt:lpstr>
      <vt:lpstr>Habit #7</vt:lpstr>
      <vt:lpstr>Body</vt:lpstr>
      <vt:lpstr>Brain</vt:lpstr>
      <vt:lpstr>Heart</vt:lpstr>
      <vt:lpstr>Soul </vt:lpstr>
      <vt:lpstr>Why is balance so important?</vt:lpstr>
    </vt:vector>
  </TitlesOfParts>
  <Company>Dufferin-Peel Catholic District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 #5</dc:title>
  <dc:creator>Weseloh, Katherine</dc:creator>
  <cp:lastModifiedBy>Weseloh, Katherine</cp:lastModifiedBy>
  <cp:revision>12</cp:revision>
  <dcterms:created xsi:type="dcterms:W3CDTF">2014-03-04T15:22:21Z</dcterms:created>
  <dcterms:modified xsi:type="dcterms:W3CDTF">2014-03-19T14:03:19Z</dcterms:modified>
</cp:coreProperties>
</file>