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3D5A5-8259-414C-99A5-F15686CAC53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301470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3D5A5-8259-414C-99A5-F15686CAC53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42283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483D5A5-8259-414C-99A5-F15686CAC536}" type="datetimeFigureOut">
              <a:rPr lang="en-US" smtClean="0"/>
              <a:t>1/26/2017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88797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3D5A5-8259-414C-99A5-F15686CAC53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83721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483D5A5-8259-414C-99A5-F15686CAC536}" type="datetimeFigureOut">
              <a:rPr lang="en-US" smtClean="0"/>
              <a:t>1/26/2017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DBC0313-1E6D-42D7-A083-D5D3DB7EBFB4}" type="slidenum">
              <a:rPr lang="en-US" smtClean="0"/>
              <a:t>‹#›</a:t>
            </a:fld>
            <a:endParaRPr lang="en-US"/>
          </a:p>
        </p:txBody>
      </p:sp>
    </p:spTree>
    <p:extLst>
      <p:ext uri="{BB962C8B-B14F-4D97-AF65-F5344CB8AC3E}">
        <p14:creationId xmlns:p14="http://schemas.microsoft.com/office/powerpoint/2010/main" val="12147953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3D5A5-8259-414C-99A5-F15686CAC53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42333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3D5A5-8259-414C-99A5-F15686CAC536}"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285785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3D5A5-8259-414C-99A5-F15686CAC536}"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13829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3D5A5-8259-414C-99A5-F15686CAC536}"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16999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3D5A5-8259-414C-99A5-F15686CAC53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423341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3D5A5-8259-414C-99A5-F15686CAC53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C0313-1E6D-42D7-A083-D5D3DB7EBFB4}" type="slidenum">
              <a:rPr lang="en-US" smtClean="0"/>
              <a:t>‹#›</a:t>
            </a:fld>
            <a:endParaRPr lang="en-US"/>
          </a:p>
        </p:txBody>
      </p:sp>
    </p:spTree>
    <p:extLst>
      <p:ext uri="{BB962C8B-B14F-4D97-AF65-F5344CB8AC3E}">
        <p14:creationId xmlns:p14="http://schemas.microsoft.com/office/powerpoint/2010/main" val="146492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483D5A5-8259-414C-99A5-F15686CAC536}" type="datetimeFigureOut">
              <a:rPr lang="en-US" smtClean="0"/>
              <a:t>1/26/2017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DBC0313-1E6D-42D7-A083-D5D3DB7EBFB4}" type="slidenum">
              <a:rPr lang="en-US" smtClean="0"/>
              <a:t>‹#›</a:t>
            </a:fld>
            <a:endParaRPr lang="en-US"/>
          </a:p>
        </p:txBody>
      </p:sp>
    </p:spTree>
    <p:extLst>
      <p:ext uri="{BB962C8B-B14F-4D97-AF65-F5344CB8AC3E}">
        <p14:creationId xmlns:p14="http://schemas.microsoft.com/office/powerpoint/2010/main" val="38121694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a:t>Values</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0417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6600" b="1" dirty="0"/>
              <a:t>LIFE EXPERIENCES</a:t>
            </a:r>
            <a:endParaRPr lang="en-US" sz="6600" dirty="0"/>
          </a:p>
        </p:txBody>
      </p:sp>
      <p:sp>
        <p:nvSpPr>
          <p:cNvPr id="12" name="Content Placeholder 11"/>
          <p:cNvSpPr>
            <a:spLocks noGrp="1"/>
          </p:cNvSpPr>
          <p:nvPr>
            <p:ph sz="half" idx="1"/>
          </p:nvPr>
        </p:nvSpPr>
        <p:spPr/>
        <p:txBody>
          <a:bodyPr>
            <a:normAutofit/>
          </a:bodyPr>
          <a:lstStyle/>
          <a:p>
            <a:r>
              <a:rPr lang="en-US" sz="4400" dirty="0"/>
              <a:t>These experiences teach us how to think and act towards people and events.</a:t>
            </a:r>
          </a:p>
        </p:txBody>
      </p:sp>
      <p:pic>
        <p:nvPicPr>
          <p:cNvPr id="2" name="Content Placeholder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2621" y="2183802"/>
            <a:ext cx="4410635" cy="4120179"/>
          </a:xfrm>
        </p:spPr>
      </p:pic>
    </p:spTree>
    <p:extLst>
      <p:ext uri="{BB962C8B-B14F-4D97-AF65-F5344CB8AC3E}">
        <p14:creationId xmlns:p14="http://schemas.microsoft.com/office/powerpoint/2010/main" val="392688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a:t>OBJECT OF PERCEPTION</a:t>
            </a:r>
            <a:endParaRPr lang="en-US" sz="5400" dirty="0"/>
          </a:p>
        </p:txBody>
      </p:sp>
      <p:pic>
        <p:nvPicPr>
          <p:cNvPr id="2" name="Content Placeholder 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2428" y="2452744"/>
            <a:ext cx="4862457" cy="3560781"/>
          </a:xfrm>
        </p:spPr>
      </p:pic>
      <p:sp>
        <p:nvSpPr>
          <p:cNvPr id="7" name="Content Placeholder 6"/>
          <p:cNvSpPr>
            <a:spLocks noGrp="1"/>
          </p:cNvSpPr>
          <p:nvPr>
            <p:ph sz="half" idx="2"/>
          </p:nvPr>
        </p:nvSpPr>
        <p:spPr/>
        <p:txBody>
          <a:bodyPr/>
          <a:lstStyle/>
          <a:p>
            <a:r>
              <a:rPr lang="en-US" sz="2800" dirty="0"/>
              <a:t>Some things in our environment attract our attention. </a:t>
            </a:r>
          </a:p>
          <a:p>
            <a:pPr lvl="1"/>
            <a:r>
              <a:rPr lang="en-US" sz="2800" dirty="0"/>
              <a:t>E.G. Walk into a room and notice a beautiful person and not notice what the room looks like.</a:t>
            </a:r>
          </a:p>
          <a:p>
            <a:pPr lvl="1"/>
            <a:r>
              <a:rPr lang="en-US" sz="2800" dirty="0"/>
              <a:t>E.G. Notice a moving car in a parking lot, but not the parked ones.</a:t>
            </a:r>
          </a:p>
          <a:p>
            <a:pPr marL="0" indent="0">
              <a:buNone/>
            </a:pPr>
            <a:endParaRPr lang="en-US" dirty="0"/>
          </a:p>
        </p:txBody>
      </p:sp>
    </p:spTree>
    <p:extLst>
      <p:ext uri="{BB962C8B-B14F-4D97-AF65-F5344CB8AC3E}">
        <p14:creationId xmlns:p14="http://schemas.microsoft.com/office/powerpoint/2010/main" val="1411070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852" y="284176"/>
            <a:ext cx="11134164" cy="1508760"/>
          </a:xfrm>
        </p:spPr>
        <p:txBody>
          <a:bodyPr>
            <a:normAutofit/>
          </a:bodyPr>
          <a:lstStyle/>
          <a:p>
            <a:r>
              <a:rPr lang="en-US" sz="5000" b="1" dirty="0"/>
              <a:t>BACKGROUND AND SURROUNDINGS</a:t>
            </a:r>
            <a:endParaRPr lang="en-US" sz="5000" dirty="0"/>
          </a:p>
        </p:txBody>
      </p:sp>
      <p:sp>
        <p:nvSpPr>
          <p:cNvPr id="3" name="Content Placeholder 2"/>
          <p:cNvSpPr>
            <a:spLocks noGrp="1"/>
          </p:cNvSpPr>
          <p:nvPr>
            <p:ph sz="half" idx="1"/>
          </p:nvPr>
        </p:nvSpPr>
        <p:spPr/>
        <p:txBody>
          <a:bodyPr/>
          <a:lstStyle/>
          <a:p>
            <a:r>
              <a:rPr lang="en-US" sz="3200" dirty="0"/>
              <a:t>Dancing under a full moon may be difficult than dancing in daylight in terms of romance.</a:t>
            </a: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60224" y="2398954"/>
            <a:ext cx="5668792" cy="3894269"/>
          </a:xfrm>
        </p:spPr>
      </p:pic>
    </p:spTree>
    <p:extLst>
      <p:ext uri="{BB962C8B-B14F-4D97-AF65-F5344CB8AC3E}">
        <p14:creationId xmlns:p14="http://schemas.microsoft.com/office/powerpoint/2010/main" val="2868803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SELECTIVE MEMORY</a:t>
            </a:r>
            <a:endParaRPr lang="en-US" sz="6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04913" y="2121351"/>
            <a:ext cx="4754562" cy="3986898"/>
          </a:xfrm>
        </p:spPr>
      </p:pic>
      <p:sp>
        <p:nvSpPr>
          <p:cNvPr id="4" name="Content Placeholder 3"/>
          <p:cNvSpPr>
            <a:spLocks noGrp="1"/>
          </p:cNvSpPr>
          <p:nvPr>
            <p:ph sz="half" idx="2"/>
          </p:nvPr>
        </p:nvSpPr>
        <p:spPr/>
        <p:txBody>
          <a:bodyPr/>
          <a:lstStyle/>
          <a:p>
            <a:r>
              <a:rPr lang="en-US" sz="3600" dirty="0"/>
              <a:t>We choose to remember certain things and block out others that we find unpleasant.</a:t>
            </a:r>
          </a:p>
          <a:p>
            <a:pPr marL="0" indent="0">
              <a:buNone/>
            </a:pPr>
            <a:endParaRPr lang="en-US" dirty="0"/>
          </a:p>
        </p:txBody>
      </p:sp>
    </p:spTree>
    <p:extLst>
      <p:ext uri="{BB962C8B-B14F-4D97-AF65-F5344CB8AC3E}">
        <p14:creationId xmlns:p14="http://schemas.microsoft.com/office/powerpoint/2010/main" val="316195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Robert Frost: The Road Not taken (1915)</a:t>
            </a:r>
          </a:p>
        </p:txBody>
      </p:sp>
      <p:sp>
        <p:nvSpPr>
          <p:cNvPr id="4" name="Content Placeholder 3"/>
          <p:cNvSpPr>
            <a:spLocks noGrp="1"/>
          </p:cNvSpPr>
          <p:nvPr>
            <p:ph sz="half" idx="1"/>
          </p:nvPr>
        </p:nvSpPr>
        <p:spPr>
          <a:xfrm>
            <a:off x="247426" y="2011680"/>
            <a:ext cx="5712798" cy="4846320"/>
          </a:xfrm>
        </p:spPr>
        <p:txBody>
          <a:bodyPr>
            <a:normAutofit lnSpcReduction="10000"/>
          </a:bodyPr>
          <a:lstStyle/>
          <a:p>
            <a:pPr marL="0" indent="0">
              <a:buNone/>
            </a:pPr>
            <a:r>
              <a:rPr lang="en-US" sz="2600" dirty="0"/>
              <a:t>Two roads diverged in a yellow wood,</a:t>
            </a:r>
            <a:br>
              <a:rPr lang="en-US" sz="2600" dirty="0"/>
            </a:br>
            <a:r>
              <a:rPr lang="en-US" sz="2600" dirty="0"/>
              <a:t>And sorry I could not travel both</a:t>
            </a:r>
            <a:br>
              <a:rPr lang="en-US" sz="2600" dirty="0"/>
            </a:br>
            <a:r>
              <a:rPr lang="en-US" sz="2600" dirty="0"/>
              <a:t>And be one traveler, long I stood</a:t>
            </a:r>
            <a:br>
              <a:rPr lang="en-US" sz="2600" dirty="0"/>
            </a:br>
            <a:r>
              <a:rPr lang="en-US" sz="2600" dirty="0"/>
              <a:t>And looked down one as far as I could</a:t>
            </a:r>
            <a:br>
              <a:rPr lang="en-US" sz="2600" dirty="0"/>
            </a:br>
            <a:r>
              <a:rPr lang="en-US" sz="2600" dirty="0"/>
              <a:t>To where it bent in the undergrowth; </a:t>
            </a:r>
            <a:br>
              <a:rPr lang="en-US" sz="2600" dirty="0"/>
            </a:br>
            <a:br>
              <a:rPr lang="en-US" sz="2600" dirty="0"/>
            </a:br>
            <a:r>
              <a:rPr lang="en-US" sz="2600" dirty="0"/>
              <a:t>Then took the other, as just as fair,</a:t>
            </a:r>
            <a:br>
              <a:rPr lang="en-US" sz="2600" dirty="0"/>
            </a:br>
            <a:r>
              <a:rPr lang="en-US" sz="2600" dirty="0"/>
              <a:t>And having perhaps the better claim</a:t>
            </a:r>
            <a:br>
              <a:rPr lang="en-US" sz="2600" dirty="0"/>
            </a:br>
            <a:r>
              <a:rPr lang="en-US" sz="2600" dirty="0"/>
              <a:t>Because it was grassy and wanted wear,</a:t>
            </a:r>
            <a:br>
              <a:rPr lang="en-US" sz="2600" dirty="0"/>
            </a:br>
            <a:r>
              <a:rPr lang="en-US" sz="2600" dirty="0"/>
              <a:t>Though as for that the passing there</a:t>
            </a:r>
            <a:br>
              <a:rPr lang="en-US" sz="2600" dirty="0"/>
            </a:br>
            <a:r>
              <a:rPr lang="en-US" sz="2600" dirty="0"/>
              <a:t>Had worn them really about the same,</a:t>
            </a:r>
            <a:br>
              <a:rPr lang="en-US" dirty="0"/>
            </a:br>
            <a:br>
              <a:rPr lang="en-US" dirty="0"/>
            </a:br>
            <a:br>
              <a:rPr lang="en-US" dirty="0"/>
            </a:br>
            <a:endParaRPr lang="en-US" dirty="0"/>
          </a:p>
        </p:txBody>
      </p:sp>
      <p:sp>
        <p:nvSpPr>
          <p:cNvPr id="5" name="Content Placeholder 4"/>
          <p:cNvSpPr>
            <a:spLocks noGrp="1"/>
          </p:cNvSpPr>
          <p:nvPr>
            <p:ph sz="half" idx="2"/>
          </p:nvPr>
        </p:nvSpPr>
        <p:spPr>
          <a:xfrm>
            <a:off x="6230391" y="2011680"/>
            <a:ext cx="5689082" cy="4765638"/>
          </a:xfrm>
        </p:spPr>
        <p:txBody>
          <a:bodyPr>
            <a:normAutofit lnSpcReduction="10000"/>
          </a:bodyPr>
          <a:lstStyle/>
          <a:p>
            <a:pPr marL="0" indent="0">
              <a:buNone/>
            </a:pPr>
            <a:r>
              <a:rPr lang="en-US" sz="2600" dirty="0"/>
              <a:t>And both that morning equally lay</a:t>
            </a:r>
            <a:br>
              <a:rPr lang="en-US" sz="2600" dirty="0"/>
            </a:br>
            <a:r>
              <a:rPr lang="en-US" sz="2600" dirty="0"/>
              <a:t>In leaves no step had trodden black.</a:t>
            </a:r>
            <a:br>
              <a:rPr lang="en-US" sz="2600" dirty="0"/>
            </a:br>
            <a:r>
              <a:rPr lang="en-US" sz="2600" dirty="0"/>
              <a:t>Oh, I kept the first for another day! </a:t>
            </a:r>
            <a:br>
              <a:rPr lang="en-US" sz="2600" dirty="0"/>
            </a:br>
            <a:r>
              <a:rPr lang="en-US" sz="2600" dirty="0"/>
              <a:t>Yet knowing how way leads on to way</a:t>
            </a:r>
            <a:br>
              <a:rPr lang="en-US" sz="2600" dirty="0"/>
            </a:br>
            <a:r>
              <a:rPr lang="en-US" sz="2600" dirty="0"/>
              <a:t>I doubted if I should ever come back.</a:t>
            </a:r>
            <a:br>
              <a:rPr lang="en-US" sz="2600" dirty="0"/>
            </a:br>
            <a:br>
              <a:rPr lang="en-US" sz="2600" dirty="0"/>
            </a:br>
            <a:r>
              <a:rPr lang="en-US" sz="2600" dirty="0"/>
              <a:t>I shall be telling this with a sigh</a:t>
            </a:r>
            <a:br>
              <a:rPr lang="en-US" sz="2600" dirty="0"/>
            </a:br>
            <a:r>
              <a:rPr lang="en-US" sz="2600" dirty="0"/>
              <a:t>Somewhere ages and ages hence:</a:t>
            </a:r>
            <a:br>
              <a:rPr lang="en-US" sz="2600" dirty="0"/>
            </a:br>
            <a:r>
              <a:rPr lang="en-US" sz="2600" dirty="0"/>
              <a:t>Two roads diverged in a wood, and I,</a:t>
            </a:r>
            <a:br>
              <a:rPr lang="en-US" sz="2600" dirty="0"/>
            </a:br>
            <a:r>
              <a:rPr lang="en-US" sz="2600" dirty="0"/>
              <a:t>I took the one less traveled by, And that has made all the difference.</a:t>
            </a:r>
          </a:p>
          <a:p>
            <a:pPr marL="0" indent="0">
              <a:buNone/>
            </a:pPr>
            <a:endParaRPr lang="en-US" dirty="0"/>
          </a:p>
        </p:txBody>
      </p:sp>
      <p:sp>
        <p:nvSpPr>
          <p:cNvPr id="6" name="Rectangle 5"/>
          <p:cNvSpPr/>
          <p:nvPr/>
        </p:nvSpPr>
        <p:spPr>
          <a:xfrm>
            <a:off x="301214" y="2011680"/>
            <a:ext cx="5615492" cy="4173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07162" y="2011680"/>
            <a:ext cx="5733826" cy="4173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378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5400" b="1" dirty="0"/>
              <a:t>Personal Values Inventory response</a:t>
            </a:r>
          </a:p>
        </p:txBody>
      </p:sp>
      <p:sp>
        <p:nvSpPr>
          <p:cNvPr id="6" name="Content Placeholder 5"/>
          <p:cNvSpPr>
            <a:spLocks noGrp="1"/>
          </p:cNvSpPr>
          <p:nvPr>
            <p:ph idx="1"/>
          </p:nvPr>
        </p:nvSpPr>
        <p:spPr/>
        <p:txBody>
          <a:bodyPr>
            <a:normAutofit/>
          </a:bodyPr>
          <a:lstStyle/>
          <a:p>
            <a:r>
              <a:rPr lang="en-US" sz="4000" dirty="0"/>
              <a:t>Choose you three highest values scores according to the sheet.  Do you agree or disagree with each of these results?  Why?  How do each of these values influence your life. (minimum 150 words, to the second hole on the page)</a:t>
            </a:r>
          </a:p>
        </p:txBody>
      </p:sp>
    </p:spTree>
    <p:extLst>
      <p:ext uri="{BB962C8B-B14F-4D97-AF65-F5344CB8AC3E}">
        <p14:creationId xmlns:p14="http://schemas.microsoft.com/office/powerpoint/2010/main" val="80076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300" b="1" dirty="0"/>
              <a:t>The Seven Classifications </a:t>
            </a:r>
            <a:br>
              <a:rPr lang="en-US" sz="5300" b="1" dirty="0"/>
            </a:br>
            <a:r>
              <a:rPr lang="en-US" sz="5300" b="1" dirty="0"/>
              <a:t>of Values</a:t>
            </a:r>
            <a:endParaRPr lang="en-US" dirty="0"/>
          </a:p>
        </p:txBody>
      </p:sp>
      <p:sp>
        <p:nvSpPr>
          <p:cNvPr id="3" name="Content Placeholder 2"/>
          <p:cNvSpPr>
            <a:spLocks noGrp="1"/>
          </p:cNvSpPr>
          <p:nvPr>
            <p:ph sz="half" idx="1"/>
          </p:nvPr>
        </p:nvSpPr>
        <p:spPr>
          <a:xfrm>
            <a:off x="139849" y="2011680"/>
            <a:ext cx="5820375" cy="4701092"/>
          </a:xfrm>
        </p:spPr>
        <p:txBody>
          <a:bodyPr>
            <a:normAutofit/>
          </a:bodyPr>
          <a:lstStyle/>
          <a:p>
            <a:pPr lvl="0"/>
            <a:r>
              <a:rPr lang="en-US" sz="2400" b="1" u="sng" dirty="0"/>
              <a:t>Moral Value</a:t>
            </a:r>
            <a:r>
              <a:rPr lang="en-US" sz="2400" dirty="0"/>
              <a:t>- What you will or will not do simply because you believe it to be right or wrong.  What is right or wrong; thoughts or codes by which to live.  </a:t>
            </a:r>
          </a:p>
          <a:p>
            <a:pPr lvl="0"/>
            <a:r>
              <a:rPr lang="en-US" sz="2400" b="1" u="sng" dirty="0"/>
              <a:t>Material Value</a:t>
            </a:r>
            <a:r>
              <a:rPr lang="en-US" sz="2400" dirty="0"/>
              <a:t>- Material values reflect the possessions we own; the things on which we spend out money</a:t>
            </a:r>
          </a:p>
          <a:p>
            <a:pPr lvl="0"/>
            <a:r>
              <a:rPr lang="en-US" sz="2400" b="1" u="sng" dirty="0"/>
              <a:t>Aesthetic values</a:t>
            </a:r>
            <a:r>
              <a:rPr lang="en-US" sz="2400" b="1" dirty="0"/>
              <a:t>- </a:t>
            </a:r>
            <a:r>
              <a:rPr lang="en-US" sz="2400" dirty="0"/>
              <a:t>Values that reflect your feelings about what has beauty in nature and life.  They reveal appreciation for the way things look, sound, feel, taste, and smell.</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60224" y="1678193"/>
            <a:ext cx="4754562" cy="324062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5962" y="4069614"/>
            <a:ext cx="4156038" cy="2788386"/>
          </a:xfrm>
          <a:prstGeom prst="rect">
            <a:avLst/>
          </a:prstGeom>
        </p:spPr>
      </p:pic>
    </p:spTree>
    <p:extLst>
      <p:ext uri="{BB962C8B-B14F-4D97-AF65-F5344CB8AC3E}">
        <p14:creationId xmlns:p14="http://schemas.microsoft.com/office/powerpoint/2010/main" val="311847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t>The Seven Classifications </a:t>
            </a:r>
            <a:br>
              <a:rPr lang="en-US" sz="5400" b="1" dirty="0"/>
            </a:br>
            <a:r>
              <a:rPr lang="en-US" sz="5400" b="1" dirty="0"/>
              <a:t>of Values </a:t>
            </a:r>
            <a:r>
              <a:rPr lang="en-US" sz="2400" b="1" dirty="0"/>
              <a:t>continued…</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68570" y="2110012"/>
            <a:ext cx="3654789" cy="2332896"/>
          </a:xfrm>
        </p:spPr>
      </p:pic>
      <p:sp>
        <p:nvSpPr>
          <p:cNvPr id="4" name="Content Placeholder 3"/>
          <p:cNvSpPr>
            <a:spLocks noGrp="1"/>
          </p:cNvSpPr>
          <p:nvPr>
            <p:ph sz="half" idx="2"/>
          </p:nvPr>
        </p:nvSpPr>
        <p:spPr>
          <a:xfrm>
            <a:off x="6230390" y="2011680"/>
            <a:ext cx="5839689" cy="4690334"/>
          </a:xfrm>
        </p:spPr>
        <p:txBody>
          <a:bodyPr>
            <a:normAutofit/>
          </a:bodyPr>
          <a:lstStyle/>
          <a:p>
            <a:pPr lvl="0"/>
            <a:r>
              <a:rPr lang="en-US" sz="2500" b="1" u="sng" dirty="0"/>
              <a:t>Intrinsic values</a:t>
            </a:r>
            <a:r>
              <a:rPr lang="en-US" sz="2500" b="1" dirty="0"/>
              <a:t>- </a:t>
            </a:r>
            <a:r>
              <a:rPr lang="en-US" sz="2500" dirty="0"/>
              <a:t>Intrinsic values are things or ideas that have value to us in their own right; the end and not the means.  For example, a friend has intrinsic value because of his/her character and personality.</a:t>
            </a:r>
          </a:p>
          <a:p>
            <a:pPr lvl="0"/>
            <a:r>
              <a:rPr lang="en-US" sz="2500" b="1" u="sng" dirty="0"/>
              <a:t>Extrinsic values</a:t>
            </a:r>
            <a:r>
              <a:rPr lang="en-US" sz="2500" b="1" dirty="0"/>
              <a:t>- </a:t>
            </a:r>
            <a:r>
              <a:rPr lang="en-US" sz="2500" dirty="0"/>
              <a:t>some values are important because they help us gain other values or desired results.  For example, you value one friend because the friend can help you be popular.</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8910" y="4356847"/>
            <a:ext cx="3851480" cy="2318884"/>
          </a:xfrm>
          <a:prstGeom prst="rect">
            <a:avLst/>
          </a:prstGeom>
        </p:spPr>
      </p:pic>
    </p:spTree>
    <p:extLst>
      <p:ext uri="{BB962C8B-B14F-4D97-AF65-F5344CB8AC3E}">
        <p14:creationId xmlns:p14="http://schemas.microsoft.com/office/powerpoint/2010/main" val="89956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t>The Seven Classifications </a:t>
            </a:r>
            <a:br>
              <a:rPr lang="en-US" sz="5400" b="1" dirty="0"/>
            </a:br>
            <a:r>
              <a:rPr lang="en-US" sz="5400" b="1" dirty="0"/>
              <a:t>of Values </a:t>
            </a:r>
            <a:r>
              <a:rPr lang="en-US" sz="2400" b="1" dirty="0"/>
              <a:t>continued…</a:t>
            </a:r>
            <a:endParaRPr lang="en-US" sz="2400" dirty="0"/>
          </a:p>
        </p:txBody>
      </p:sp>
      <p:sp>
        <p:nvSpPr>
          <p:cNvPr id="3" name="Content Placeholder 2"/>
          <p:cNvSpPr>
            <a:spLocks noGrp="1"/>
          </p:cNvSpPr>
          <p:nvPr>
            <p:ph sz="half" idx="1"/>
          </p:nvPr>
        </p:nvSpPr>
        <p:spPr>
          <a:xfrm>
            <a:off x="172122" y="2011679"/>
            <a:ext cx="5788102" cy="4733365"/>
          </a:xfrm>
        </p:spPr>
        <p:txBody>
          <a:bodyPr>
            <a:normAutofit/>
          </a:bodyPr>
          <a:lstStyle/>
          <a:p>
            <a:pPr lvl="0"/>
            <a:r>
              <a:rPr lang="en-US" sz="2600" b="1" u="sng" dirty="0"/>
              <a:t>Universal values</a:t>
            </a:r>
            <a:r>
              <a:rPr lang="en-US" sz="2600" dirty="0"/>
              <a:t>- Universal values are values on which all or most people agree, such as equality, justice, worldwide brotherhood, respect of self, and others.</a:t>
            </a:r>
          </a:p>
          <a:p>
            <a:pPr lvl="0"/>
            <a:r>
              <a:rPr lang="en-US" sz="2600" b="1" u="sng" dirty="0"/>
              <a:t>Group specific values</a:t>
            </a:r>
            <a:r>
              <a:rPr lang="en-US" sz="2600" b="1" dirty="0"/>
              <a:t>- </a:t>
            </a:r>
            <a:r>
              <a:rPr lang="en-US" sz="2600" dirty="0"/>
              <a:t>Group specific values are those that differ from state to state or region to region.  For example, most North Americans value time and are always in a hurry; Europeans value people and spend time talking.</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2169" y="1921753"/>
            <a:ext cx="3714830" cy="4840404"/>
          </a:xfrm>
        </p:spPr>
      </p:pic>
    </p:spTree>
    <p:extLst>
      <p:ext uri="{BB962C8B-B14F-4D97-AF65-F5344CB8AC3E}">
        <p14:creationId xmlns:p14="http://schemas.microsoft.com/office/powerpoint/2010/main" val="74788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b="1" dirty="0"/>
              <a:t>FACTORS WHICH AFFECT OUR PERCEPTION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699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FIRST IMPRESSIONS</a:t>
            </a:r>
            <a:endParaRPr lang="en-US" sz="6600" dirty="0"/>
          </a:p>
        </p:txBody>
      </p:sp>
      <p:sp>
        <p:nvSpPr>
          <p:cNvPr id="4" name="Content Placeholder 3"/>
          <p:cNvSpPr>
            <a:spLocks noGrp="1"/>
          </p:cNvSpPr>
          <p:nvPr>
            <p:ph sz="half" idx="1"/>
          </p:nvPr>
        </p:nvSpPr>
        <p:spPr/>
        <p:txBody>
          <a:bodyPr>
            <a:normAutofit/>
          </a:bodyPr>
          <a:lstStyle/>
          <a:p>
            <a:r>
              <a:rPr lang="en-US" sz="3600" dirty="0"/>
              <a:t>First impressions often have a powerful influence on how we perceive (see) people and events. They often determine the way we think or behave in a certain situation.</a:t>
            </a: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30938" y="2331840"/>
            <a:ext cx="4754562" cy="3565921"/>
          </a:xfrm>
        </p:spPr>
      </p:pic>
    </p:spTree>
    <p:extLst>
      <p:ext uri="{BB962C8B-B14F-4D97-AF65-F5344CB8AC3E}">
        <p14:creationId xmlns:p14="http://schemas.microsoft.com/office/powerpoint/2010/main" val="3381433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t>PERCEIVER’S ROLE (PERSONALITY)</a:t>
            </a:r>
            <a:endParaRPr lang="en-US" sz="4400" dirty="0"/>
          </a:p>
        </p:txBody>
      </p:sp>
      <p:pic>
        <p:nvPicPr>
          <p:cNvPr id="2" name="Content Placeholder 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04886" y="2119256"/>
            <a:ext cx="4918182" cy="4367605"/>
          </a:xfrm>
        </p:spPr>
      </p:pic>
      <p:sp>
        <p:nvSpPr>
          <p:cNvPr id="7" name="Content Placeholder 6"/>
          <p:cNvSpPr>
            <a:spLocks noGrp="1"/>
          </p:cNvSpPr>
          <p:nvPr>
            <p:ph sz="half" idx="2"/>
          </p:nvPr>
        </p:nvSpPr>
        <p:spPr/>
        <p:txBody>
          <a:bodyPr>
            <a:normAutofit lnSpcReduction="10000"/>
          </a:bodyPr>
          <a:lstStyle/>
          <a:p>
            <a:r>
              <a:rPr lang="en-US" sz="2800" dirty="0"/>
              <a:t>Our personalities contribute to our expectations in life, our understanding of things, events and people, and out reactions to these situations.</a:t>
            </a:r>
          </a:p>
          <a:p>
            <a:pPr lvl="1"/>
            <a:r>
              <a:rPr lang="en-US" sz="2800" dirty="0"/>
              <a:t>E.G. A person who thinks they are stupid will approach a difficult class differently from someone who doesn’t think of themselves that way.</a:t>
            </a:r>
          </a:p>
          <a:p>
            <a:endParaRPr lang="en-US" dirty="0"/>
          </a:p>
        </p:txBody>
      </p:sp>
    </p:spTree>
    <p:extLst>
      <p:ext uri="{BB962C8B-B14F-4D97-AF65-F5344CB8AC3E}">
        <p14:creationId xmlns:p14="http://schemas.microsoft.com/office/powerpoint/2010/main" val="556961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TC103090430[[fn=Banded]]</Template>
  <TotalTime>276</TotalTime>
  <Words>479</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vt:lpstr>
      <vt:lpstr>Banded</vt:lpstr>
      <vt:lpstr>Values</vt:lpstr>
      <vt:lpstr>Robert Frost: The Road Not taken (1915)</vt:lpstr>
      <vt:lpstr>Personal Values Inventory response</vt:lpstr>
      <vt:lpstr>The Seven Classifications  of Values</vt:lpstr>
      <vt:lpstr>The Seven Classifications  of Values continued…</vt:lpstr>
      <vt:lpstr>The Seven Classifications  of Values continued…</vt:lpstr>
      <vt:lpstr>FACTORS WHICH AFFECT OUR PERCEPTION</vt:lpstr>
      <vt:lpstr>FIRST IMPRESSIONS</vt:lpstr>
      <vt:lpstr>PERCEIVER’S ROLE (PERSONALITY)</vt:lpstr>
      <vt:lpstr>LIFE EXPERIENCES</vt:lpstr>
      <vt:lpstr>OBJECT OF PERCEPTION</vt:lpstr>
      <vt:lpstr>BACKGROUND AND SURROUNDINGS</vt:lpstr>
      <vt:lpstr>SELECTIVE MEMORY</vt:lpstr>
    </vt:vector>
  </TitlesOfParts>
  <Company>Dufferin-Peel Catholic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dc:title>
  <dc:creator>Weseloh, Katherine</dc:creator>
  <cp:lastModifiedBy>Stacey Lance</cp:lastModifiedBy>
  <cp:revision>8</cp:revision>
  <dcterms:created xsi:type="dcterms:W3CDTF">2014-02-19T14:46:10Z</dcterms:created>
  <dcterms:modified xsi:type="dcterms:W3CDTF">2017-01-26T14:16:21Z</dcterms:modified>
</cp:coreProperties>
</file>